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912" y="942318"/>
            <a:ext cx="11667490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21419" y="2442465"/>
            <a:ext cx="11075035" cy="700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info@zerelektronik.com.tr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1.png"/><Relationship Id="rId4" Type="http://schemas.openxmlformats.org/officeDocument/2006/relationships/hyperlink" Target="mailto:info@zerelektronik.com.tr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hyperlink" Target="mailto:info@zerelektronik.com.tr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1.png"/><Relationship Id="rId5" Type="http://schemas.openxmlformats.org/officeDocument/2006/relationships/hyperlink" Target="mailto:info@zerelektronik.com.tr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mailto:info@zerelektronik.com.tr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jpg"/><Relationship Id="rId4" Type="http://schemas.openxmlformats.org/officeDocument/2006/relationships/hyperlink" Target="mailto:info@zerelektronik.com.tr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mailto:info@zerelektronik.com.tr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hyperlink" Target="mailto:info@zerelektronik.com.tr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hyperlink" Target="mailto:info@zerelektronik.com.tr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hyperlink" Target="mailto:info@zerelektronik.com.tr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hyperlink" Target="mailto:info@zerelektronik.com.tr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hyperlink" Target="mailto:info@zerelektronik.com.tr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1.png"/><Relationship Id="rId10" Type="http://schemas.openxmlformats.org/officeDocument/2006/relationships/hyperlink" Target="mailto:info@zerelektronik.com.tr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353" y="2357138"/>
            <a:ext cx="5607492" cy="3364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532252" y="8902545"/>
            <a:ext cx="15385415" cy="154940"/>
          </a:xfrm>
          <a:custGeom>
            <a:avLst/>
            <a:gdLst/>
            <a:ahLst/>
            <a:cxnLst/>
            <a:rect l="l" t="t" r="r" b="b"/>
            <a:pathLst>
              <a:path w="15385415" h="154940">
                <a:moveTo>
                  <a:pt x="15384871" y="0"/>
                </a:moveTo>
                <a:lnTo>
                  <a:pt x="0" y="0"/>
                </a:lnTo>
                <a:lnTo>
                  <a:pt x="0" y="154793"/>
                </a:lnTo>
                <a:lnTo>
                  <a:pt x="15384871" y="154793"/>
                </a:lnTo>
                <a:lnTo>
                  <a:pt x="15384871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1999" y="1386286"/>
            <a:ext cx="7960842" cy="6032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6959" y="7986027"/>
            <a:ext cx="15131415" cy="10344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600" spc="-140" b="1">
                <a:latin typeface="Arial"/>
                <a:cs typeface="Arial"/>
              </a:rPr>
              <a:t>Follow</a:t>
            </a:r>
            <a:r>
              <a:rPr dirty="0" sz="6600" spc="-320" b="1">
                <a:latin typeface="Arial"/>
                <a:cs typeface="Arial"/>
              </a:rPr>
              <a:t> </a:t>
            </a:r>
            <a:r>
              <a:rPr dirty="0" sz="6600" spc="204" b="1">
                <a:latin typeface="Arial"/>
                <a:cs typeface="Arial"/>
              </a:rPr>
              <a:t>Me</a:t>
            </a:r>
            <a:r>
              <a:rPr dirty="0" sz="6600" spc="-290" b="1">
                <a:latin typeface="Arial"/>
                <a:cs typeface="Arial"/>
              </a:rPr>
              <a:t> </a:t>
            </a:r>
            <a:r>
              <a:rPr dirty="0" sz="6600" spc="-815" b="1">
                <a:latin typeface="Arial"/>
                <a:cs typeface="Arial"/>
              </a:rPr>
              <a:t>T</a:t>
            </a:r>
            <a:r>
              <a:rPr dirty="0" sz="6600" spc="-80" b="1">
                <a:latin typeface="Arial"/>
                <a:cs typeface="Arial"/>
              </a:rPr>
              <a:t>ep</a:t>
            </a:r>
            <a:r>
              <a:rPr dirty="0" sz="6600" spc="55" b="1">
                <a:latin typeface="Arial"/>
                <a:cs typeface="Arial"/>
              </a:rPr>
              <a:t>e</a:t>
            </a:r>
            <a:r>
              <a:rPr dirty="0" sz="6600" spc="-260" b="1">
                <a:latin typeface="Arial"/>
                <a:cs typeface="Arial"/>
              </a:rPr>
              <a:t> </a:t>
            </a:r>
            <a:r>
              <a:rPr dirty="0" sz="6600" spc="-105" b="1">
                <a:latin typeface="Arial"/>
                <a:cs typeface="Arial"/>
              </a:rPr>
              <a:t>Lambası</a:t>
            </a:r>
            <a:r>
              <a:rPr dirty="0" sz="6600" spc="-290" b="1">
                <a:latin typeface="Arial"/>
                <a:cs typeface="Arial"/>
              </a:rPr>
              <a:t> </a:t>
            </a:r>
            <a:r>
              <a:rPr dirty="0" sz="6600" spc="-130" b="1">
                <a:latin typeface="Arial"/>
                <a:cs typeface="Arial"/>
              </a:rPr>
              <a:t>Ürün</a:t>
            </a:r>
            <a:r>
              <a:rPr dirty="0" sz="6600" spc="-290" b="1">
                <a:latin typeface="Arial"/>
                <a:cs typeface="Arial"/>
              </a:rPr>
              <a:t> </a:t>
            </a:r>
            <a:r>
              <a:rPr dirty="0" sz="6600" spc="-120" b="1">
                <a:latin typeface="Arial"/>
                <a:cs typeface="Arial"/>
              </a:rPr>
              <a:t>Kılavuzu</a:t>
            </a:r>
            <a:endParaRPr sz="6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4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70"/>
              <a:t>Kumanda</a:t>
            </a:r>
            <a:r>
              <a:rPr dirty="0" spc="-450"/>
              <a:t> </a:t>
            </a:r>
            <a:r>
              <a:rPr dirty="0" spc="-150"/>
              <a:t>Paneli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022343" y="4173501"/>
            <a:ext cx="3827779" cy="1890395"/>
            <a:chOff x="2022343" y="4173501"/>
            <a:chExt cx="3827779" cy="18903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2343" y="4232507"/>
              <a:ext cx="3827498" cy="183098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671689" y="4223761"/>
              <a:ext cx="2371090" cy="0"/>
            </a:xfrm>
            <a:custGeom>
              <a:avLst/>
              <a:gdLst/>
              <a:ahLst/>
              <a:cxnLst/>
              <a:rect l="l" t="t" r="r" b="b"/>
              <a:pathLst>
                <a:path w="2371090" h="0">
                  <a:moveTo>
                    <a:pt x="2370587" y="0"/>
                  </a:moveTo>
                  <a:lnTo>
                    <a:pt x="2360116" y="0"/>
                  </a:ln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81630" y="4173505"/>
              <a:ext cx="2550795" cy="100965"/>
            </a:xfrm>
            <a:custGeom>
              <a:avLst/>
              <a:gdLst/>
              <a:ahLst/>
              <a:cxnLst/>
              <a:rect l="l" t="t" r="r" b="b"/>
              <a:pathLst>
                <a:path w="2550795" h="100964">
                  <a:moveTo>
                    <a:pt x="100520" y="0"/>
                  </a:moveTo>
                  <a:lnTo>
                    <a:pt x="0" y="50266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  <a:path w="2550795" h="100964">
                  <a:moveTo>
                    <a:pt x="2550693" y="50266"/>
                  </a:moveTo>
                  <a:lnTo>
                    <a:pt x="2450173" y="0"/>
                  </a:lnTo>
                  <a:lnTo>
                    <a:pt x="2450173" y="100520"/>
                  </a:lnTo>
                  <a:lnTo>
                    <a:pt x="2550693" y="50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972259" y="4502696"/>
            <a:ext cx="100965" cy="1564640"/>
            <a:chOff x="5972259" y="4502696"/>
            <a:chExt cx="100965" cy="1564640"/>
          </a:xfrm>
        </p:grpSpPr>
        <p:sp>
          <p:nvSpPr>
            <p:cNvPr id="9" name="object 9" descr=""/>
            <p:cNvSpPr/>
            <p:nvPr/>
          </p:nvSpPr>
          <p:spPr>
            <a:xfrm>
              <a:off x="6022520" y="4592746"/>
              <a:ext cx="0" cy="1384300"/>
            </a:xfrm>
            <a:custGeom>
              <a:avLst/>
              <a:gdLst/>
              <a:ahLst/>
              <a:cxnLst/>
              <a:rect l="l" t="t" r="r" b="b"/>
              <a:pathLst>
                <a:path w="0" h="1384300">
                  <a:moveTo>
                    <a:pt x="0" y="1383994"/>
                  </a:moveTo>
                  <a:lnTo>
                    <a:pt x="0" y="1373523"/>
                  </a:lnTo>
                  <a:lnTo>
                    <a:pt x="0" y="1047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72251" y="4502702"/>
              <a:ext cx="100965" cy="1564640"/>
            </a:xfrm>
            <a:custGeom>
              <a:avLst/>
              <a:gdLst/>
              <a:ahLst/>
              <a:cxnLst/>
              <a:rect l="l" t="t" r="r" b="b"/>
              <a:pathLst>
                <a:path w="100964" h="1564639">
                  <a:moveTo>
                    <a:pt x="100520" y="1463573"/>
                  </a:moveTo>
                  <a:lnTo>
                    <a:pt x="0" y="1463573"/>
                  </a:lnTo>
                  <a:lnTo>
                    <a:pt x="50266" y="1564093"/>
                  </a:lnTo>
                  <a:lnTo>
                    <a:pt x="100520" y="1463573"/>
                  </a:lnTo>
                  <a:close/>
                </a:path>
                <a:path w="100964" h="1564639">
                  <a:moveTo>
                    <a:pt x="100520" y="100520"/>
                  </a:moveTo>
                  <a:lnTo>
                    <a:pt x="50266" y="0"/>
                  </a:lnTo>
                  <a:lnTo>
                    <a:pt x="0" y="100520"/>
                  </a:lnTo>
                  <a:lnTo>
                    <a:pt x="100520" y="100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320319" y="3621887"/>
            <a:ext cx="3746500" cy="18910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90">
                <a:latin typeface="Trebuchet MS"/>
                <a:cs typeface="Trebuchet MS"/>
              </a:rPr>
              <a:t>13</a:t>
            </a:r>
            <a:r>
              <a:rPr dirty="0" sz="2950" spc="-60">
                <a:latin typeface="Trebuchet MS"/>
                <a:cs typeface="Trebuchet MS"/>
              </a:rPr>
              <a:t> </a:t>
            </a:r>
            <a:r>
              <a:rPr dirty="0" sz="2950" spc="70">
                <a:latin typeface="Trebuchet MS"/>
                <a:cs typeface="Trebuchet MS"/>
              </a:rPr>
              <a:t>cm</a:t>
            </a:r>
            <a:endParaRPr sz="2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950" spc="90">
                <a:latin typeface="Trebuchet MS"/>
                <a:cs typeface="Trebuchet MS"/>
              </a:rPr>
              <a:t>9</a:t>
            </a:r>
            <a:r>
              <a:rPr dirty="0" sz="2950" spc="-65">
                <a:latin typeface="Trebuchet MS"/>
                <a:cs typeface="Trebuchet MS"/>
              </a:rPr>
              <a:t> </a:t>
            </a:r>
            <a:r>
              <a:rPr dirty="0" sz="2950" spc="70">
                <a:latin typeface="Trebuchet MS"/>
                <a:cs typeface="Trebuchet MS"/>
              </a:rPr>
              <a:t>cm</a:t>
            </a:r>
            <a:endParaRPr sz="2950">
              <a:latin typeface="Trebuchet MS"/>
              <a:cs typeface="Trebuchet MS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4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35"/>
              <a:t>Dot</a:t>
            </a:r>
            <a:r>
              <a:rPr dirty="0" spc="-440"/>
              <a:t> </a:t>
            </a:r>
            <a:r>
              <a:rPr dirty="0" spc="-215"/>
              <a:t>Matrix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514184" y="3397639"/>
            <a:ext cx="10853420" cy="4513580"/>
            <a:chOff x="1514184" y="3397639"/>
            <a:chExt cx="10853420" cy="45135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184" y="3397639"/>
              <a:ext cx="10853271" cy="45131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904987" y="3967537"/>
              <a:ext cx="0" cy="3685540"/>
            </a:xfrm>
            <a:custGeom>
              <a:avLst/>
              <a:gdLst/>
              <a:ahLst/>
              <a:cxnLst/>
              <a:rect l="l" t="t" r="r" b="b"/>
              <a:pathLst>
                <a:path w="0" h="3685540">
                  <a:moveTo>
                    <a:pt x="0" y="3685315"/>
                  </a:moveTo>
                  <a:lnTo>
                    <a:pt x="0" y="3674844"/>
                  </a:lnTo>
                  <a:lnTo>
                    <a:pt x="0" y="1047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854726" y="3877493"/>
              <a:ext cx="100965" cy="3865879"/>
            </a:xfrm>
            <a:custGeom>
              <a:avLst/>
              <a:gdLst/>
              <a:ahLst/>
              <a:cxnLst/>
              <a:rect l="l" t="t" r="r" b="b"/>
              <a:pathLst>
                <a:path w="100965" h="3865879">
                  <a:moveTo>
                    <a:pt x="100520" y="3764889"/>
                  </a:moveTo>
                  <a:lnTo>
                    <a:pt x="0" y="3764889"/>
                  </a:lnTo>
                  <a:lnTo>
                    <a:pt x="50253" y="3865410"/>
                  </a:lnTo>
                  <a:lnTo>
                    <a:pt x="100520" y="3764889"/>
                  </a:lnTo>
                  <a:close/>
                </a:path>
                <a:path w="100965" h="3865879">
                  <a:moveTo>
                    <a:pt x="100520" y="100520"/>
                  </a:moveTo>
                  <a:lnTo>
                    <a:pt x="50253" y="0"/>
                  </a:lnTo>
                  <a:lnTo>
                    <a:pt x="0" y="100520"/>
                  </a:lnTo>
                  <a:lnTo>
                    <a:pt x="100520" y="100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2150552" y="5084228"/>
            <a:ext cx="107378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90">
                <a:latin typeface="Trebuchet MS"/>
                <a:cs typeface="Trebuchet MS"/>
              </a:rPr>
              <a:t>44</a:t>
            </a:r>
            <a:r>
              <a:rPr dirty="0" sz="2950" spc="-60">
                <a:latin typeface="Trebuchet MS"/>
                <a:cs typeface="Trebuchet MS"/>
              </a:rPr>
              <a:t> </a:t>
            </a:r>
            <a:r>
              <a:rPr dirty="0" sz="2950" spc="70">
                <a:latin typeface="Trebuchet MS"/>
                <a:cs typeface="Trebuchet MS"/>
              </a:rPr>
              <a:t>cm</a:t>
            </a:r>
            <a:endParaRPr sz="2950">
              <a:latin typeface="Trebuchet MS"/>
              <a:cs typeface="Trebuchet MS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734759" y="3117180"/>
            <a:ext cx="8035290" cy="100965"/>
            <a:chOff x="2734759" y="3117180"/>
            <a:chExt cx="8035290" cy="100965"/>
          </a:xfrm>
        </p:grpSpPr>
        <p:sp>
          <p:nvSpPr>
            <p:cNvPr id="11" name="object 11" descr=""/>
            <p:cNvSpPr/>
            <p:nvPr/>
          </p:nvSpPr>
          <p:spPr>
            <a:xfrm>
              <a:off x="2824804" y="3167440"/>
              <a:ext cx="7855584" cy="0"/>
            </a:xfrm>
            <a:custGeom>
              <a:avLst/>
              <a:gdLst/>
              <a:ahLst/>
              <a:cxnLst/>
              <a:rect l="l" t="t" r="r" b="b"/>
              <a:pathLst>
                <a:path w="7855584" h="0">
                  <a:moveTo>
                    <a:pt x="7855132" y="0"/>
                  </a:moveTo>
                  <a:lnTo>
                    <a:pt x="7844661" y="0"/>
                  </a:ln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34754" y="3117182"/>
              <a:ext cx="8035290" cy="100965"/>
            </a:xfrm>
            <a:custGeom>
              <a:avLst/>
              <a:gdLst/>
              <a:ahLst/>
              <a:cxnLst/>
              <a:rect l="l" t="t" r="r" b="b"/>
              <a:pathLst>
                <a:path w="8035290" h="100964">
                  <a:moveTo>
                    <a:pt x="100520" y="0"/>
                  </a:moveTo>
                  <a:lnTo>
                    <a:pt x="0" y="50266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  <a:path w="8035290" h="100964">
                  <a:moveTo>
                    <a:pt x="8035226" y="50266"/>
                  </a:moveTo>
                  <a:lnTo>
                    <a:pt x="7934706" y="0"/>
                  </a:lnTo>
                  <a:lnTo>
                    <a:pt x="7934706" y="100520"/>
                  </a:lnTo>
                  <a:lnTo>
                    <a:pt x="8035226" y="50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299428" y="2301560"/>
            <a:ext cx="128333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90">
                <a:latin typeface="Trebuchet MS"/>
                <a:cs typeface="Trebuchet MS"/>
              </a:rPr>
              <a:t>125</a:t>
            </a:r>
            <a:r>
              <a:rPr dirty="0" sz="2950" spc="-60">
                <a:latin typeface="Trebuchet MS"/>
                <a:cs typeface="Trebuchet MS"/>
              </a:rPr>
              <a:t> </a:t>
            </a:r>
            <a:r>
              <a:rPr dirty="0" sz="2950" spc="70">
                <a:latin typeface="Trebuchet MS"/>
                <a:cs typeface="Trebuchet MS"/>
              </a:rPr>
              <a:t>cm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4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50"/>
              <a:t>VL</a:t>
            </a:r>
            <a:r>
              <a:rPr dirty="0" spc="-455"/>
              <a:t> </a:t>
            </a:r>
            <a:r>
              <a:rPr dirty="0" spc="-405"/>
              <a:t>9407</a:t>
            </a:r>
            <a:r>
              <a:rPr dirty="0" spc="-455"/>
              <a:t> </a:t>
            </a:r>
            <a:r>
              <a:rPr dirty="0" spc="-210"/>
              <a:t>Hoparlör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2160" y="2888078"/>
            <a:ext cx="4382537" cy="31496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0255" y="7631870"/>
            <a:ext cx="4203298" cy="2667035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40"/>
              </a:spcBef>
              <a:buChar char="*"/>
              <a:tabLst>
                <a:tab pos="215900" algn="l"/>
              </a:tabLst>
            </a:pPr>
            <a:r>
              <a:rPr dirty="0" spc="55"/>
              <a:t>Mobil</a:t>
            </a:r>
            <a:r>
              <a:rPr dirty="0" spc="-55"/>
              <a:t> </a:t>
            </a:r>
            <a:r>
              <a:rPr dirty="0" spc="-30"/>
              <a:t>siren,</a:t>
            </a:r>
            <a:r>
              <a:rPr dirty="0" spc="-55"/>
              <a:t> </a:t>
            </a:r>
            <a:r>
              <a:rPr dirty="0" spc="100"/>
              <a:t>anons</a:t>
            </a:r>
            <a:r>
              <a:rPr dirty="0" spc="-55"/>
              <a:t> </a:t>
            </a:r>
            <a:r>
              <a:rPr dirty="0"/>
              <a:t>ve</a:t>
            </a:r>
            <a:r>
              <a:rPr dirty="0" spc="-55"/>
              <a:t> </a:t>
            </a:r>
            <a:r>
              <a:rPr dirty="0"/>
              <a:t>seslendirme</a:t>
            </a:r>
            <a:r>
              <a:rPr dirty="0" spc="-55"/>
              <a:t> </a:t>
            </a:r>
            <a:r>
              <a:rPr dirty="0" spc="-10"/>
              <a:t>sistemleri</a:t>
            </a:r>
            <a:r>
              <a:rPr dirty="0" spc="-55"/>
              <a:t> </a:t>
            </a:r>
            <a:r>
              <a:rPr dirty="0" spc="-10"/>
              <a:t>için</a:t>
            </a:r>
            <a:r>
              <a:rPr dirty="0" spc="-55"/>
              <a:t> </a:t>
            </a:r>
            <a:r>
              <a:rPr dirty="0"/>
              <a:t>özel</a:t>
            </a:r>
            <a:r>
              <a:rPr dirty="0" spc="-55"/>
              <a:t> </a:t>
            </a:r>
            <a:r>
              <a:rPr dirty="0" spc="-10"/>
              <a:t>tasarım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 spc="100"/>
              <a:t>Yüksek</a:t>
            </a:r>
            <a:r>
              <a:rPr dirty="0" spc="-50"/>
              <a:t> </a:t>
            </a:r>
            <a:r>
              <a:rPr dirty="0" spc="-80"/>
              <a:t>Verimli</a:t>
            </a:r>
            <a:r>
              <a:rPr dirty="0" spc="-45"/>
              <a:t> </a:t>
            </a:r>
            <a:r>
              <a:rPr dirty="0" spc="55"/>
              <a:t>Neodymium</a:t>
            </a:r>
            <a:r>
              <a:rPr dirty="0" spc="-45"/>
              <a:t> </a:t>
            </a:r>
            <a:r>
              <a:rPr dirty="0" spc="70"/>
              <a:t>Magnet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/>
              <a:t>Dayanıklı</a:t>
            </a:r>
            <a:r>
              <a:rPr dirty="0" spc="-65"/>
              <a:t> </a:t>
            </a:r>
            <a:r>
              <a:rPr dirty="0"/>
              <a:t>Özel</a:t>
            </a:r>
            <a:r>
              <a:rPr dirty="0" spc="-65"/>
              <a:t> </a:t>
            </a:r>
            <a:r>
              <a:rPr dirty="0"/>
              <a:t>Tasarım</a:t>
            </a:r>
            <a:r>
              <a:rPr dirty="0" spc="-60"/>
              <a:t> </a:t>
            </a:r>
            <a:r>
              <a:rPr dirty="0" spc="-10"/>
              <a:t>Diyafram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  <a:tab pos="2765425" algn="l"/>
              </a:tabLst>
            </a:pPr>
            <a:r>
              <a:rPr dirty="0" spc="-25"/>
              <a:t>Farklı</a:t>
            </a:r>
            <a:r>
              <a:rPr dirty="0" spc="-55"/>
              <a:t> </a:t>
            </a:r>
            <a:r>
              <a:rPr dirty="0"/>
              <a:t>araç</a:t>
            </a:r>
            <a:r>
              <a:rPr dirty="0" spc="-55"/>
              <a:t> </a:t>
            </a:r>
            <a:r>
              <a:rPr dirty="0" spc="-10"/>
              <a:t>tipleri</a:t>
            </a:r>
            <a:r>
              <a:rPr dirty="0"/>
              <a:t>	</a:t>
            </a:r>
            <a:r>
              <a:rPr dirty="0" spc="-10"/>
              <a:t>için</a:t>
            </a:r>
            <a:r>
              <a:rPr dirty="0" spc="-15"/>
              <a:t> </a:t>
            </a:r>
            <a:r>
              <a:rPr dirty="0"/>
              <a:t>opsiyonel</a:t>
            </a:r>
            <a:r>
              <a:rPr dirty="0" spc="-10"/>
              <a:t> </a:t>
            </a:r>
            <a:r>
              <a:rPr dirty="0" spc="-40"/>
              <a:t>montaj</a:t>
            </a:r>
            <a:r>
              <a:rPr dirty="0" spc="-15"/>
              <a:t> </a:t>
            </a:r>
            <a:r>
              <a:rPr dirty="0" spc="-10"/>
              <a:t>ayağı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/>
              <a:t>Çevre</a:t>
            </a:r>
            <a:r>
              <a:rPr dirty="0" spc="-50"/>
              <a:t> </a:t>
            </a:r>
            <a:r>
              <a:rPr dirty="0"/>
              <a:t>koşullarına</a:t>
            </a:r>
            <a:r>
              <a:rPr dirty="0" spc="-50"/>
              <a:t> </a:t>
            </a:r>
            <a:r>
              <a:rPr dirty="0" spc="-10"/>
              <a:t>dayanıklı</a:t>
            </a:r>
            <a:r>
              <a:rPr dirty="0" spc="-45"/>
              <a:t> </a:t>
            </a:r>
            <a:r>
              <a:rPr dirty="0" spc="50"/>
              <a:t>paslanmaz</a:t>
            </a:r>
            <a:r>
              <a:rPr dirty="0" spc="-50"/>
              <a:t> </a:t>
            </a:r>
            <a:r>
              <a:rPr dirty="0" spc="-20"/>
              <a:t>yapı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 spc="-25"/>
              <a:t>Farklı</a:t>
            </a:r>
            <a:r>
              <a:rPr dirty="0" spc="-150"/>
              <a:t> </a:t>
            </a:r>
            <a:r>
              <a:rPr dirty="0"/>
              <a:t>renk</a:t>
            </a:r>
            <a:r>
              <a:rPr dirty="0" spc="-150"/>
              <a:t> </a:t>
            </a:r>
            <a:r>
              <a:rPr dirty="0" spc="-10"/>
              <a:t>seçenekleri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 spc="65"/>
              <a:t>Çıkış</a:t>
            </a:r>
            <a:r>
              <a:rPr dirty="0" spc="20"/>
              <a:t> </a:t>
            </a:r>
            <a:r>
              <a:rPr dirty="0"/>
              <a:t>Gücü:</a:t>
            </a:r>
            <a:r>
              <a:rPr dirty="0" spc="20"/>
              <a:t> </a:t>
            </a:r>
            <a:r>
              <a:rPr dirty="0" spc="120"/>
              <a:t>100W</a:t>
            </a:r>
            <a:r>
              <a:rPr dirty="0" spc="20"/>
              <a:t> </a:t>
            </a:r>
            <a:r>
              <a:rPr dirty="0" spc="355"/>
              <a:t>RMS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 spc="95"/>
              <a:t>Empedans</a:t>
            </a:r>
            <a:r>
              <a:rPr dirty="0" spc="-20"/>
              <a:t> </a:t>
            </a:r>
            <a:r>
              <a:rPr dirty="0"/>
              <a:t>Seçenekleri:</a:t>
            </a:r>
            <a:r>
              <a:rPr dirty="0" spc="-15"/>
              <a:t> </a:t>
            </a:r>
            <a:r>
              <a:rPr dirty="0" spc="125"/>
              <a:t>11Ω</a:t>
            </a:r>
            <a:r>
              <a:rPr dirty="0" spc="-15"/>
              <a:t> </a:t>
            </a:r>
            <a:r>
              <a:rPr dirty="0"/>
              <a:t>veya</a:t>
            </a:r>
            <a:r>
              <a:rPr dirty="0" spc="-15"/>
              <a:t> </a:t>
            </a:r>
            <a:r>
              <a:rPr dirty="0" spc="100"/>
              <a:t>16Ω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/>
              <a:t>Frekans</a:t>
            </a:r>
            <a:r>
              <a:rPr dirty="0" spc="-5"/>
              <a:t> </a:t>
            </a:r>
            <a:r>
              <a:rPr dirty="0" spc="-45"/>
              <a:t>Tepkisi:</a:t>
            </a:r>
            <a:r>
              <a:rPr dirty="0" spc="-5"/>
              <a:t> </a:t>
            </a:r>
            <a:r>
              <a:rPr dirty="0" spc="90"/>
              <a:t>180</a:t>
            </a:r>
            <a:r>
              <a:rPr dirty="0" spc="-5"/>
              <a:t> </a:t>
            </a:r>
            <a:r>
              <a:rPr dirty="0" spc="110"/>
              <a:t>Hz</a:t>
            </a:r>
            <a:r>
              <a:rPr dirty="0" spc="-5"/>
              <a:t> </a:t>
            </a:r>
            <a:r>
              <a:rPr dirty="0" spc="60"/>
              <a:t>-</a:t>
            </a:r>
            <a:r>
              <a:rPr dirty="0" spc="-5"/>
              <a:t> </a:t>
            </a:r>
            <a:r>
              <a:rPr dirty="0" spc="90"/>
              <a:t>7</a:t>
            </a:r>
            <a:r>
              <a:rPr dirty="0" spc="-5"/>
              <a:t> </a:t>
            </a:r>
            <a:r>
              <a:rPr dirty="0" spc="70"/>
              <a:t>kHz</a:t>
            </a:r>
          </a:p>
          <a:p>
            <a:pPr marL="215265" indent="-203200">
              <a:lnSpc>
                <a:spcPct val="100000"/>
              </a:lnSpc>
              <a:spcBef>
                <a:spcPts val="55"/>
              </a:spcBef>
              <a:buChar char="*"/>
              <a:tabLst>
                <a:tab pos="215900" algn="l"/>
              </a:tabLst>
            </a:pPr>
            <a:r>
              <a:rPr dirty="0" spc="65"/>
              <a:t>Paslanmaz</a:t>
            </a:r>
            <a:r>
              <a:rPr dirty="0" spc="10"/>
              <a:t> </a:t>
            </a:r>
            <a:r>
              <a:rPr dirty="0" spc="70"/>
              <a:t>dış</a:t>
            </a:r>
            <a:r>
              <a:rPr dirty="0" spc="15"/>
              <a:t> </a:t>
            </a:r>
            <a:r>
              <a:rPr dirty="0"/>
              <a:t>gövde,</a:t>
            </a:r>
            <a:r>
              <a:rPr dirty="0" spc="15"/>
              <a:t> </a:t>
            </a:r>
            <a:r>
              <a:rPr dirty="0" spc="55"/>
              <a:t>Neodymium</a:t>
            </a:r>
            <a:r>
              <a:rPr dirty="0" spc="15"/>
              <a:t> </a:t>
            </a:r>
            <a:r>
              <a:rPr dirty="0"/>
              <a:t>magnet</a:t>
            </a:r>
            <a:r>
              <a:rPr dirty="0" spc="15"/>
              <a:t> </a:t>
            </a:r>
            <a:r>
              <a:rPr dirty="0"/>
              <a:t>ve</a:t>
            </a:r>
            <a:r>
              <a:rPr dirty="0" spc="15"/>
              <a:t> </a:t>
            </a:r>
            <a:r>
              <a:rPr dirty="0"/>
              <a:t>alüminyum</a:t>
            </a:r>
            <a:r>
              <a:rPr dirty="0" spc="15"/>
              <a:t> </a:t>
            </a:r>
            <a:r>
              <a:rPr dirty="0" spc="-10"/>
              <a:t>parçalar</a:t>
            </a:r>
          </a:p>
          <a:p>
            <a:pPr marL="12700" marR="5080" indent="203200">
              <a:lnSpc>
                <a:spcPct val="102099"/>
              </a:lnSpc>
              <a:spcBef>
                <a:spcPts val="55"/>
              </a:spcBef>
              <a:buChar char="*"/>
              <a:tabLst>
                <a:tab pos="215900" algn="l"/>
              </a:tabLst>
            </a:pPr>
            <a:r>
              <a:rPr dirty="0"/>
              <a:t>Polis,</a:t>
            </a:r>
            <a:r>
              <a:rPr dirty="0" spc="30"/>
              <a:t> </a:t>
            </a:r>
            <a:r>
              <a:rPr dirty="0"/>
              <a:t>Jandarma</a:t>
            </a:r>
            <a:r>
              <a:rPr dirty="0" b="1">
                <a:latin typeface="Arial"/>
                <a:cs typeface="Arial"/>
              </a:rPr>
              <a:t>,</a:t>
            </a:r>
            <a:r>
              <a:rPr dirty="0" spc="90" b="1">
                <a:latin typeface="Arial"/>
                <a:cs typeface="Arial"/>
              </a:rPr>
              <a:t> </a:t>
            </a:r>
            <a:r>
              <a:rPr dirty="0"/>
              <a:t>Ambulans,</a:t>
            </a:r>
            <a:r>
              <a:rPr dirty="0" spc="30"/>
              <a:t> </a:t>
            </a:r>
            <a:r>
              <a:rPr dirty="0" spc="-90"/>
              <a:t>İtfaiye,</a:t>
            </a:r>
            <a:r>
              <a:rPr dirty="0" spc="35"/>
              <a:t> </a:t>
            </a:r>
            <a:r>
              <a:rPr dirty="0" spc="-20"/>
              <a:t>Havaalanları,</a:t>
            </a:r>
            <a:r>
              <a:rPr dirty="0" spc="30"/>
              <a:t> </a:t>
            </a:r>
            <a:r>
              <a:rPr dirty="0"/>
              <a:t>Belediye,</a:t>
            </a:r>
            <a:r>
              <a:rPr dirty="0" spc="30"/>
              <a:t> </a:t>
            </a:r>
            <a:r>
              <a:rPr dirty="0" spc="-40"/>
              <a:t>Karayolları,</a:t>
            </a:r>
            <a:r>
              <a:rPr dirty="0" spc="35"/>
              <a:t> </a:t>
            </a:r>
            <a:r>
              <a:rPr dirty="0" spc="-20"/>
              <a:t>Özel </a:t>
            </a:r>
            <a:r>
              <a:rPr dirty="0"/>
              <a:t>Hizmet</a:t>
            </a:r>
            <a:r>
              <a:rPr dirty="0" spc="-65"/>
              <a:t> </a:t>
            </a:r>
            <a:r>
              <a:rPr dirty="0" spc="-45"/>
              <a:t>Araçları,</a:t>
            </a:r>
            <a:r>
              <a:rPr dirty="0" spc="-60"/>
              <a:t> </a:t>
            </a:r>
            <a:r>
              <a:rPr dirty="0" spc="120"/>
              <a:t>Makam</a:t>
            </a:r>
            <a:r>
              <a:rPr dirty="0" spc="-65"/>
              <a:t> </a:t>
            </a:r>
            <a:r>
              <a:rPr dirty="0" spc="-25"/>
              <a:t>Araçları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60"/>
              <a:t> </a:t>
            </a:r>
            <a:r>
              <a:rPr dirty="0"/>
              <a:t>Çekici</a:t>
            </a:r>
            <a:r>
              <a:rPr dirty="0" spc="-65"/>
              <a:t> </a:t>
            </a:r>
            <a:r>
              <a:rPr dirty="0" spc="-10"/>
              <a:t>Araçlarla</a:t>
            </a:r>
            <a:r>
              <a:rPr dirty="0" spc="-60"/>
              <a:t> </a:t>
            </a:r>
            <a:r>
              <a:rPr dirty="0" spc="-10"/>
              <a:t>uyumludur.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95"/>
              <a:t>*SAE</a:t>
            </a:r>
            <a:r>
              <a:rPr dirty="0" spc="-25"/>
              <a:t> </a:t>
            </a:r>
            <a:r>
              <a:rPr dirty="0" spc="75"/>
              <a:t>J1849/EVS3</a:t>
            </a:r>
            <a:r>
              <a:rPr dirty="0" spc="-25"/>
              <a:t> </a:t>
            </a:r>
            <a:r>
              <a:rPr dirty="0" spc="180"/>
              <a:t>AKUSTİK</a:t>
            </a:r>
            <a:r>
              <a:rPr dirty="0" spc="-20"/>
              <a:t> </a:t>
            </a:r>
            <a:r>
              <a:rPr dirty="0" spc="260"/>
              <a:t>PERFORMANS</a:t>
            </a:r>
            <a:r>
              <a:rPr dirty="0" spc="-25"/>
              <a:t> </a:t>
            </a:r>
            <a:r>
              <a:rPr dirty="0" spc="110"/>
              <a:t>TESTİ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95"/>
              <a:t>*SAE</a:t>
            </a:r>
            <a:r>
              <a:rPr dirty="0" spc="-30"/>
              <a:t> </a:t>
            </a:r>
            <a:r>
              <a:rPr dirty="0" spc="75"/>
              <a:t>J1849/EVS3</a:t>
            </a:r>
            <a:r>
              <a:rPr dirty="0" spc="-30"/>
              <a:t> </a:t>
            </a:r>
            <a:r>
              <a:rPr dirty="0" spc="195"/>
              <a:t>VİBRASYON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95"/>
              <a:t>*SAE</a:t>
            </a:r>
            <a:r>
              <a:rPr dirty="0" spc="-30"/>
              <a:t> </a:t>
            </a:r>
            <a:r>
              <a:rPr dirty="0" spc="75"/>
              <a:t>J1849/EVS3</a:t>
            </a:r>
            <a:r>
              <a:rPr dirty="0" spc="-30"/>
              <a:t> </a:t>
            </a:r>
            <a:r>
              <a:rPr dirty="0" spc="95"/>
              <a:t>DAYANIKLILIK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195"/>
              <a:t>*SAE</a:t>
            </a:r>
            <a:r>
              <a:rPr dirty="0" spc="-30"/>
              <a:t> </a:t>
            </a:r>
            <a:r>
              <a:rPr dirty="0" spc="75"/>
              <a:t>J1849/EVS3</a:t>
            </a:r>
            <a:r>
              <a:rPr dirty="0" spc="-25"/>
              <a:t> </a:t>
            </a:r>
            <a:r>
              <a:rPr dirty="0" spc="250"/>
              <a:t>YÜKSEK</a:t>
            </a:r>
            <a:r>
              <a:rPr dirty="0" spc="-30"/>
              <a:t> </a:t>
            </a:r>
            <a:r>
              <a:rPr dirty="0" spc="170"/>
              <a:t>SICAKLIK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195"/>
              <a:t>*SAE</a:t>
            </a:r>
            <a:r>
              <a:rPr dirty="0" spc="-35"/>
              <a:t> </a:t>
            </a:r>
            <a:r>
              <a:rPr dirty="0" spc="75"/>
              <a:t>J1849/EVS3</a:t>
            </a:r>
            <a:r>
              <a:rPr dirty="0" spc="-35"/>
              <a:t> </a:t>
            </a:r>
            <a:r>
              <a:rPr dirty="0" spc="265"/>
              <a:t>DÜŞÜK</a:t>
            </a:r>
            <a:r>
              <a:rPr dirty="0" spc="-30"/>
              <a:t> </a:t>
            </a:r>
            <a:r>
              <a:rPr dirty="0" spc="170"/>
              <a:t>SICAKLIK</a:t>
            </a:r>
          </a:p>
          <a:p>
            <a:pPr marL="215265" indent="-203200">
              <a:lnSpc>
                <a:spcPct val="100000"/>
              </a:lnSpc>
              <a:spcBef>
                <a:spcPts val="50"/>
              </a:spcBef>
              <a:buChar char="*"/>
              <a:tabLst>
                <a:tab pos="215900" algn="l"/>
              </a:tabLst>
            </a:pPr>
            <a:r>
              <a:rPr dirty="0"/>
              <a:t>Garanti</a:t>
            </a:r>
            <a:r>
              <a:rPr dirty="0" spc="-85"/>
              <a:t> </a:t>
            </a:r>
            <a:r>
              <a:rPr dirty="0" spc="65"/>
              <a:t>Süresi</a:t>
            </a:r>
            <a:r>
              <a:rPr dirty="0" spc="-65"/>
              <a:t> </a:t>
            </a:r>
            <a:r>
              <a:rPr dirty="0" spc="-229"/>
              <a:t>:</a:t>
            </a:r>
            <a:r>
              <a:rPr dirty="0" spc="-50"/>
              <a:t> </a:t>
            </a:r>
            <a:r>
              <a:rPr dirty="0" spc="90"/>
              <a:t>2</a:t>
            </a:r>
            <a:r>
              <a:rPr dirty="0" spc="-70"/>
              <a:t> </a:t>
            </a:r>
            <a:r>
              <a:rPr dirty="0" spc="75"/>
              <a:t>YIL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8319" y="6932437"/>
            <a:ext cx="27781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35" b="1">
                <a:latin typeface="Arial"/>
                <a:cs typeface="Arial"/>
              </a:rPr>
              <a:t>Teknik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Ölçüler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5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25"/>
              <a:t>SALK</a:t>
            </a:r>
            <a:r>
              <a:rPr dirty="0" spc="-425"/>
              <a:t> </a:t>
            </a:r>
            <a:r>
              <a:rPr dirty="0" spc="-360"/>
              <a:t>W1116</a:t>
            </a:r>
            <a:r>
              <a:rPr dirty="0" spc="-425"/>
              <a:t> </a:t>
            </a:r>
            <a:r>
              <a:rPr dirty="0" spc="-220"/>
              <a:t>Kablolu/Kablosuz</a:t>
            </a:r>
            <a:r>
              <a:rPr dirty="0" spc="-425"/>
              <a:t> </a:t>
            </a:r>
            <a:r>
              <a:rPr dirty="0" spc="-185"/>
              <a:t>Araç</a:t>
            </a:r>
            <a:r>
              <a:rPr dirty="0" spc="-425"/>
              <a:t> </a:t>
            </a:r>
            <a:r>
              <a:rPr dirty="0" spc="-280"/>
              <a:t>Siren</a:t>
            </a:r>
            <a:r>
              <a:rPr dirty="0" spc="-425"/>
              <a:t> </a:t>
            </a:r>
            <a:r>
              <a:rPr dirty="0" spc="-270"/>
              <a:t>Sistemi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721419" y="2142121"/>
            <a:ext cx="11303635" cy="79184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862965" indent="158750">
              <a:lnSpc>
                <a:spcPct val="102200"/>
              </a:lnSpc>
              <a:spcBef>
                <a:spcPts val="75"/>
              </a:spcBef>
              <a:buChar char="*"/>
              <a:tabLst>
                <a:tab pos="171450" algn="l"/>
              </a:tabLst>
            </a:pPr>
            <a:r>
              <a:rPr dirty="0" sz="1950" spc="70">
                <a:latin typeface="Trebuchet MS"/>
                <a:cs typeface="Trebuchet MS"/>
              </a:rPr>
              <a:t>ZER’e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özel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 spc="-45">
                <a:latin typeface="Trebuchet MS"/>
                <a:cs typeface="Trebuchet MS"/>
              </a:rPr>
              <a:t>patentli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alüminyum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siren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cihazı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kutusu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tüm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araç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 spc="-30">
                <a:latin typeface="Trebuchet MS"/>
                <a:cs typeface="Trebuchet MS"/>
              </a:rPr>
              <a:t>çeşitlerine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uyumlu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ergonomik tasarım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El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65">
                <a:latin typeface="Trebuchet MS"/>
                <a:cs typeface="Trebuchet MS"/>
              </a:rPr>
              <a:t>tipi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kullanıma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 spc="50">
                <a:latin typeface="Trebuchet MS"/>
                <a:cs typeface="Trebuchet MS"/>
              </a:rPr>
              <a:t>uygun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özel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tasarım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kablolu-kablosuz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ekranlı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uzaktan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kumanda</a:t>
            </a:r>
            <a:endParaRPr sz="1950">
              <a:latin typeface="Trebuchet MS"/>
              <a:cs typeface="Trebuchet MS"/>
            </a:endParaRPr>
          </a:p>
          <a:p>
            <a:pPr marL="12700" marR="227965" indent="158750">
              <a:lnSpc>
                <a:spcPct val="102200"/>
              </a:lnSpc>
              <a:buChar char="*"/>
              <a:tabLst>
                <a:tab pos="171450" algn="l"/>
                <a:tab pos="3442335" algn="l"/>
              </a:tabLst>
            </a:pPr>
            <a:r>
              <a:rPr dirty="0" sz="1950" spc="65">
                <a:latin typeface="Trebuchet MS"/>
                <a:cs typeface="Trebuchet MS"/>
              </a:rPr>
              <a:t>Kumanda</a:t>
            </a:r>
            <a:r>
              <a:rPr dirty="0" sz="1950" spc="-5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ünitesi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60">
                <a:latin typeface="Trebuchet MS"/>
                <a:cs typeface="Trebuchet MS"/>
              </a:rPr>
              <a:t>hızlı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erişim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30">
                <a:latin typeface="Trebuchet MS"/>
                <a:cs typeface="Trebuchet MS"/>
              </a:rPr>
              <a:t>tuşları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30">
                <a:latin typeface="Trebuchet MS"/>
                <a:cs typeface="Trebuchet MS"/>
              </a:rPr>
              <a:t>kullanıcı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 spc="55">
                <a:latin typeface="Trebuchet MS"/>
                <a:cs typeface="Trebuchet MS"/>
              </a:rPr>
              <a:t>menüsü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üzerinden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50">
                <a:latin typeface="Trebuchet MS"/>
                <a:cs typeface="Trebuchet MS"/>
              </a:rPr>
              <a:t>Manuel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114">
                <a:latin typeface="Trebuchet MS"/>
                <a:cs typeface="Trebuchet MS"/>
              </a:rPr>
              <a:t>(El),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Korna,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Yavaş,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Hızlı, </a:t>
            </a:r>
            <a:r>
              <a:rPr dirty="0" sz="1950" spc="125">
                <a:latin typeface="Trebuchet MS"/>
                <a:cs typeface="Trebuchet MS"/>
              </a:rPr>
              <a:t>Çok</a:t>
            </a:r>
            <a:r>
              <a:rPr dirty="0" sz="1950" spc="45">
                <a:latin typeface="Trebuchet MS"/>
                <a:cs typeface="Trebuchet MS"/>
              </a:rPr>
              <a:t> </a:t>
            </a:r>
            <a:r>
              <a:rPr dirty="0" sz="1950" spc="-60">
                <a:latin typeface="Trebuchet MS"/>
                <a:cs typeface="Trebuchet MS"/>
              </a:rPr>
              <a:t>Hızlı,</a:t>
            </a:r>
            <a:r>
              <a:rPr dirty="0" sz="1950" spc="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HI-</a:t>
            </a:r>
            <a:r>
              <a:rPr dirty="0" sz="1950" spc="50">
                <a:latin typeface="Trebuchet MS"/>
                <a:cs typeface="Trebuchet MS"/>
              </a:rPr>
              <a:t>LO, </a:t>
            </a:r>
            <a:r>
              <a:rPr dirty="0" sz="1950">
                <a:latin typeface="Trebuchet MS"/>
                <a:cs typeface="Trebuchet MS"/>
              </a:rPr>
              <a:t>Karma</a:t>
            </a:r>
            <a:r>
              <a:rPr dirty="0" sz="1950" spc="4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siren</a:t>
            </a:r>
            <a:r>
              <a:rPr dirty="0" sz="1950">
                <a:latin typeface="Trebuchet MS"/>
                <a:cs typeface="Trebuchet MS"/>
              </a:rPr>
              <a:t>	sesleri</a:t>
            </a:r>
            <a:r>
              <a:rPr dirty="0" sz="1950" spc="-3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çaldırma</a:t>
            </a:r>
            <a:r>
              <a:rPr dirty="0" sz="1950" spc="-3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-80">
                <a:latin typeface="Trebuchet MS"/>
                <a:cs typeface="Trebuchet MS"/>
              </a:rPr>
              <a:t>çift</a:t>
            </a:r>
            <a:r>
              <a:rPr dirty="0" sz="1950" spc="-3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mandal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-3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manuel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siren</a:t>
            </a:r>
            <a:endParaRPr sz="1950">
              <a:latin typeface="Trebuchet MS"/>
              <a:cs typeface="Trebuchet MS"/>
            </a:endParaRPr>
          </a:p>
          <a:p>
            <a:pPr marL="12700" marR="379730" indent="158750">
              <a:lnSpc>
                <a:spcPct val="102200"/>
              </a:lnSpc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Renkli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kumanda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ünitesi</a:t>
            </a:r>
            <a:r>
              <a:rPr dirty="0" sz="1950" spc="3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ekranı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3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tam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tepe</a:t>
            </a:r>
            <a:r>
              <a:rPr dirty="0" sz="1950" spc="3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lambası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3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tüm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 spc="-60">
                <a:latin typeface="Trebuchet MS"/>
                <a:cs typeface="Trebuchet MS"/>
              </a:rPr>
              <a:t>aktif</a:t>
            </a:r>
            <a:r>
              <a:rPr dirty="0" sz="1950" spc="3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fonksiyon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simülasyonunu</a:t>
            </a:r>
            <a:r>
              <a:rPr dirty="0" sz="1950" spc="3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görme imkanı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 spc="65">
                <a:latin typeface="Trebuchet MS"/>
                <a:cs typeface="Trebuchet MS"/>
              </a:rPr>
              <a:t>Kumanda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ünitesi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ekranı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üzerinde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tepe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lambası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55">
                <a:latin typeface="Trebuchet MS"/>
                <a:cs typeface="Trebuchet MS"/>
              </a:rPr>
              <a:t>arızalı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modül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konum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renk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bilgisi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5"/>
              </a:spcBef>
              <a:buChar char="*"/>
              <a:tabLst>
                <a:tab pos="171450" algn="l"/>
              </a:tabLst>
            </a:pPr>
            <a:r>
              <a:rPr dirty="0" sz="1950" spc="50">
                <a:latin typeface="Trebuchet MS"/>
                <a:cs typeface="Trebuchet MS"/>
              </a:rPr>
              <a:t>Mevcut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 spc="-60">
                <a:latin typeface="Trebuchet MS"/>
                <a:cs typeface="Trebuchet MS"/>
              </a:rPr>
              <a:t>aktif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fonksiyonun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sisteme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bağlı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tüm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 spc="-60">
                <a:latin typeface="Trebuchet MS"/>
                <a:cs typeface="Trebuchet MS"/>
              </a:rPr>
              <a:t>aktif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kumandalarda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senkronize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simülasyon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özelliği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 spc="65">
                <a:latin typeface="Trebuchet MS"/>
                <a:cs typeface="Trebuchet MS"/>
              </a:rPr>
              <a:t>Kumanda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üzerinden</a:t>
            </a:r>
            <a:r>
              <a:rPr dirty="0" sz="1950" spc="-25">
                <a:latin typeface="Trebuchet MS"/>
                <a:cs typeface="Trebuchet MS"/>
              </a:rPr>
              <a:t> mikrofon, </a:t>
            </a:r>
            <a:r>
              <a:rPr dirty="0" sz="1950" spc="-20">
                <a:latin typeface="Trebuchet MS"/>
                <a:cs typeface="Trebuchet MS"/>
              </a:rPr>
              <a:t>kulaklık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telsiz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bağlantısı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sağlayan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jack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girişi</a:t>
            </a:r>
            <a:endParaRPr sz="1950">
              <a:latin typeface="Trebuchet MS"/>
              <a:cs typeface="Trebuchet MS"/>
            </a:endParaRPr>
          </a:p>
          <a:p>
            <a:pPr marL="12700" marR="563245" indent="158750">
              <a:lnSpc>
                <a:spcPct val="102200"/>
              </a:lnSpc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Uzaktan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kumanda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harici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giriş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butonu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siren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üzerindeki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audio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jack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girişine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bağlanan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harici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105">
                <a:latin typeface="Trebuchet MS"/>
                <a:cs typeface="Trebuchet MS"/>
              </a:rPr>
              <a:t>ses </a:t>
            </a:r>
            <a:r>
              <a:rPr dirty="0" sz="1950">
                <a:latin typeface="Trebuchet MS"/>
                <a:cs typeface="Trebuchet MS"/>
              </a:rPr>
              <a:t>kaynağının</a:t>
            </a:r>
            <a:r>
              <a:rPr dirty="0" sz="1950" spc="7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kontrolü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 spc="75">
                <a:latin typeface="Trebuchet MS"/>
                <a:cs typeface="Trebuchet MS"/>
              </a:rPr>
              <a:t>Kısa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devre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ters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bağlantı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koruma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özelliği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Kolay</a:t>
            </a:r>
            <a:r>
              <a:rPr dirty="0" sz="1950" spc="8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sökülüp</a:t>
            </a:r>
            <a:r>
              <a:rPr dirty="0" sz="1950" spc="85">
                <a:latin typeface="Trebuchet MS"/>
                <a:cs typeface="Trebuchet MS"/>
              </a:rPr>
              <a:t> </a:t>
            </a:r>
            <a:r>
              <a:rPr dirty="0" sz="1950" spc="-40">
                <a:latin typeface="Trebuchet MS"/>
                <a:cs typeface="Trebuchet MS"/>
              </a:rPr>
              <a:t>takılabilen</a:t>
            </a:r>
            <a:r>
              <a:rPr dirty="0" sz="1950" spc="8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konnektör</a:t>
            </a:r>
            <a:r>
              <a:rPr dirty="0" sz="1950" spc="8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yapısı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Tamamen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100">
                <a:latin typeface="Trebuchet MS"/>
                <a:cs typeface="Trebuchet MS"/>
              </a:rPr>
              <a:t>dijital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45">
                <a:latin typeface="Trebuchet MS"/>
                <a:cs typeface="Trebuchet MS"/>
              </a:rPr>
              <a:t> </a:t>
            </a:r>
            <a:r>
              <a:rPr dirty="0" sz="1950" spc="-35">
                <a:latin typeface="Trebuchet MS"/>
                <a:cs typeface="Trebuchet MS"/>
              </a:rPr>
              <a:t>mikrodenetleyicili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kontrol</a:t>
            </a:r>
            <a:r>
              <a:rPr dirty="0" sz="1950" spc="-4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mekanizması</a:t>
            </a:r>
            <a:endParaRPr sz="1950">
              <a:latin typeface="Trebuchet MS"/>
              <a:cs typeface="Trebuchet MS"/>
            </a:endParaRPr>
          </a:p>
          <a:p>
            <a:pPr marL="12700" marR="520700" indent="158750">
              <a:lnSpc>
                <a:spcPct val="102200"/>
              </a:lnSpc>
              <a:buChar char="*"/>
              <a:tabLst>
                <a:tab pos="171450" algn="l"/>
                <a:tab pos="3097530" algn="l"/>
              </a:tabLst>
            </a:pPr>
            <a:r>
              <a:rPr dirty="0" sz="1950" spc="170">
                <a:latin typeface="Trebuchet MS"/>
                <a:cs typeface="Trebuchet MS"/>
              </a:rPr>
              <a:t>ZER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-30">
                <a:latin typeface="Trebuchet MS"/>
                <a:cs typeface="Trebuchet MS"/>
              </a:rPr>
              <a:t>kullanıcı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ara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yüzü</a:t>
            </a:r>
            <a:r>
              <a:rPr dirty="0" sz="1950" spc="-20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ile</a:t>
            </a:r>
            <a:r>
              <a:rPr dirty="0" sz="1950">
                <a:latin typeface="Trebuchet MS"/>
                <a:cs typeface="Trebuchet MS"/>
              </a:rPr>
              <a:t>	tepe</a:t>
            </a:r>
            <a:r>
              <a:rPr dirty="0" sz="1950" spc="-5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lambası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flaş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modlarını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artırma-</a:t>
            </a:r>
            <a:r>
              <a:rPr dirty="0" sz="1950" spc="-10">
                <a:latin typeface="Trebuchet MS"/>
                <a:cs typeface="Trebuchet MS"/>
              </a:rPr>
              <a:t>değiştirme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her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modül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için</a:t>
            </a:r>
            <a:r>
              <a:rPr dirty="0" sz="1950" spc="-50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renk </a:t>
            </a:r>
            <a:r>
              <a:rPr dirty="0" sz="1950" spc="50">
                <a:latin typeface="Trebuchet MS"/>
                <a:cs typeface="Trebuchet MS"/>
              </a:rPr>
              <a:t>kombinasyonu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yapma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imkanı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tüm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değişiklikleri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kolayca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sisteme</a:t>
            </a:r>
            <a:r>
              <a:rPr dirty="0" sz="1950" spc="2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aktarma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 spc="65">
                <a:latin typeface="Trebuchet MS"/>
                <a:cs typeface="Trebuchet MS"/>
              </a:rPr>
              <a:t>Kumanda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 spc="55">
                <a:latin typeface="Trebuchet MS"/>
                <a:cs typeface="Trebuchet MS"/>
              </a:rPr>
              <a:t>menüsü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Master-</a:t>
            </a:r>
            <a:r>
              <a:rPr dirty="0" sz="1950" spc="50">
                <a:latin typeface="Trebuchet MS"/>
                <a:cs typeface="Trebuchet MS"/>
              </a:rPr>
              <a:t>Slave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(Ana-*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 spc="-35">
                <a:latin typeface="Trebuchet MS"/>
                <a:cs typeface="Trebuchet MS"/>
              </a:rPr>
              <a:t>Yardımcı)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kumanda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özelliği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güvenlik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kontrolü</a:t>
            </a:r>
            <a:endParaRPr sz="1950">
              <a:latin typeface="Trebuchet MS"/>
              <a:cs typeface="Trebuchet MS"/>
            </a:endParaRPr>
          </a:p>
          <a:p>
            <a:pPr marL="12700" marR="5080" indent="158750">
              <a:lnSpc>
                <a:spcPct val="102200"/>
              </a:lnSpc>
              <a:buChar char="*"/>
              <a:tabLst>
                <a:tab pos="171450" algn="l"/>
                <a:tab pos="1390650" algn="l"/>
                <a:tab pos="4773930" algn="l"/>
              </a:tabLst>
            </a:pPr>
            <a:r>
              <a:rPr dirty="0" sz="1950" spc="55">
                <a:latin typeface="Trebuchet MS"/>
                <a:cs typeface="Trebuchet MS"/>
              </a:rPr>
              <a:t>Kumanda</a:t>
            </a:r>
            <a:r>
              <a:rPr dirty="0" sz="1950">
                <a:latin typeface="Trebuchet MS"/>
                <a:cs typeface="Trebuchet MS"/>
              </a:rPr>
              <a:t>	</a:t>
            </a:r>
            <a:r>
              <a:rPr dirty="0" sz="1950" spc="-10">
                <a:latin typeface="Trebuchet MS"/>
                <a:cs typeface="Trebuchet MS"/>
              </a:rPr>
              <a:t>üzerindeki</a:t>
            </a:r>
            <a:r>
              <a:rPr dirty="0" sz="1950" spc="-65">
                <a:latin typeface="Trebuchet MS"/>
                <a:cs typeface="Trebuchet MS"/>
              </a:rPr>
              <a:t> </a:t>
            </a:r>
            <a:r>
              <a:rPr dirty="0" sz="1950" spc="250">
                <a:latin typeface="Trebuchet MS"/>
                <a:cs typeface="Trebuchet MS"/>
              </a:rPr>
              <a:t>USB</a:t>
            </a:r>
            <a:r>
              <a:rPr dirty="0" sz="1950" spc="-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konnektör</a:t>
            </a:r>
            <a:r>
              <a:rPr dirty="0" sz="1950" spc="-65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ile</a:t>
            </a:r>
            <a:r>
              <a:rPr dirty="0" sz="1950">
                <a:latin typeface="Trebuchet MS"/>
                <a:cs typeface="Trebuchet MS"/>
              </a:rPr>
              <a:t>	standart</a:t>
            </a:r>
            <a:r>
              <a:rPr dirty="0" sz="1950" spc="-75">
                <a:latin typeface="Trebuchet MS"/>
                <a:cs typeface="Trebuchet MS"/>
              </a:rPr>
              <a:t> </a:t>
            </a:r>
            <a:r>
              <a:rPr dirty="0" sz="1950" spc="65">
                <a:latin typeface="Trebuchet MS"/>
                <a:cs typeface="Trebuchet MS"/>
              </a:rPr>
              <a:t>Mikro-</a:t>
            </a:r>
            <a:r>
              <a:rPr dirty="0" sz="1950" spc="185">
                <a:latin typeface="Trebuchet MS"/>
                <a:cs typeface="Trebuchet MS"/>
              </a:rPr>
              <a:t>USB</a:t>
            </a:r>
            <a:r>
              <a:rPr dirty="0" sz="1950" spc="-70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şarj</a:t>
            </a:r>
            <a:r>
              <a:rPr dirty="0" sz="1950" spc="-75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kabloları</a:t>
            </a:r>
            <a:r>
              <a:rPr dirty="0" sz="1950" spc="-70">
                <a:latin typeface="Trebuchet MS"/>
                <a:cs typeface="Trebuchet MS"/>
              </a:rPr>
              <a:t> </a:t>
            </a:r>
            <a:r>
              <a:rPr dirty="0" sz="1950" spc="-35">
                <a:latin typeface="Trebuchet MS"/>
                <a:cs typeface="Trebuchet MS"/>
              </a:rPr>
              <a:t>kullanılarak</a:t>
            </a:r>
            <a:r>
              <a:rPr dirty="0" sz="1950" spc="-7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mevcut </a:t>
            </a:r>
            <a:r>
              <a:rPr dirty="0" sz="1950">
                <a:latin typeface="Trebuchet MS"/>
                <a:cs typeface="Trebuchet MS"/>
              </a:rPr>
              <a:t>sistemden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bağımsız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olarak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kumandanın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(bilgisayar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vb.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cihazlar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 spc="-120">
                <a:latin typeface="Trebuchet MS"/>
                <a:cs typeface="Trebuchet MS"/>
              </a:rPr>
              <a:t>ile)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araç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dışında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şarj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edilebilme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imkanı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Çalışma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 spc="-105">
                <a:latin typeface="Trebuchet MS"/>
                <a:cs typeface="Trebuchet MS"/>
              </a:rPr>
              <a:t>Voltajı: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12VDC(10.5-</a:t>
            </a:r>
            <a:r>
              <a:rPr dirty="0" sz="1950" spc="50">
                <a:latin typeface="Trebuchet MS"/>
                <a:cs typeface="Trebuchet MS"/>
              </a:rPr>
              <a:t>15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 spc="70">
                <a:latin typeface="Trebuchet MS"/>
                <a:cs typeface="Trebuchet MS"/>
              </a:rPr>
              <a:t>VDC)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veya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 spc="130">
                <a:latin typeface="Trebuchet MS"/>
                <a:cs typeface="Trebuchet MS"/>
              </a:rPr>
              <a:t>24VDC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 spc="-210">
                <a:latin typeface="Trebuchet MS"/>
                <a:cs typeface="Trebuchet MS"/>
              </a:rPr>
              <a:t>(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21.5-30</a:t>
            </a:r>
            <a:r>
              <a:rPr dirty="0" sz="1950" spc="120">
                <a:latin typeface="Trebuchet MS"/>
                <a:cs typeface="Trebuchet MS"/>
              </a:rPr>
              <a:t> </a:t>
            </a:r>
            <a:r>
              <a:rPr dirty="0" sz="1950" spc="50">
                <a:latin typeface="Trebuchet MS"/>
                <a:cs typeface="Trebuchet MS"/>
              </a:rPr>
              <a:t>VDC)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5"/>
              </a:spcBef>
              <a:buChar char="*"/>
              <a:tabLst>
                <a:tab pos="171450" algn="l"/>
              </a:tabLst>
            </a:pPr>
            <a:r>
              <a:rPr dirty="0" sz="1950">
                <a:latin typeface="Trebuchet MS"/>
                <a:cs typeface="Trebuchet MS"/>
              </a:rPr>
              <a:t>Siren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75">
                <a:latin typeface="Trebuchet MS"/>
                <a:cs typeface="Trebuchet MS"/>
              </a:rPr>
              <a:t>Gücü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(RMS):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70">
                <a:latin typeface="Trebuchet MS"/>
                <a:cs typeface="Trebuchet MS"/>
              </a:rPr>
              <a:t>100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-30">
                <a:latin typeface="Trebuchet MS"/>
                <a:cs typeface="Trebuchet MS"/>
              </a:rPr>
              <a:t>Watt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(11Ω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yük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13.6</a:t>
            </a:r>
            <a:r>
              <a:rPr dirty="0" sz="1950" spc="15">
                <a:latin typeface="Trebuchet MS"/>
                <a:cs typeface="Trebuchet MS"/>
              </a:rPr>
              <a:t> </a:t>
            </a:r>
            <a:r>
              <a:rPr dirty="0" sz="1950" spc="80">
                <a:latin typeface="Trebuchet MS"/>
                <a:cs typeface="Trebuchet MS"/>
              </a:rPr>
              <a:t>VDC‘</a:t>
            </a:r>
            <a:r>
              <a:rPr dirty="0" sz="1950" spc="20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de)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 spc="90">
                <a:latin typeface="Trebuchet MS"/>
                <a:cs typeface="Trebuchet MS"/>
              </a:rPr>
              <a:t>Anons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75">
                <a:latin typeface="Trebuchet MS"/>
                <a:cs typeface="Trebuchet MS"/>
              </a:rPr>
              <a:t>Gücü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(RMS):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 spc="70">
                <a:latin typeface="Trebuchet MS"/>
                <a:cs typeface="Trebuchet MS"/>
              </a:rPr>
              <a:t>50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30">
                <a:latin typeface="Trebuchet MS"/>
                <a:cs typeface="Trebuchet MS"/>
              </a:rPr>
              <a:t>Watt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(11Ω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yük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-85">
                <a:latin typeface="Trebuchet MS"/>
                <a:cs typeface="Trebuchet MS"/>
              </a:rPr>
              <a:t>ile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13.6</a:t>
            </a:r>
            <a:r>
              <a:rPr dirty="0" sz="1950" spc="5">
                <a:latin typeface="Trebuchet MS"/>
                <a:cs typeface="Trebuchet MS"/>
              </a:rPr>
              <a:t> </a:t>
            </a:r>
            <a:r>
              <a:rPr dirty="0" sz="1950" spc="80">
                <a:latin typeface="Trebuchet MS"/>
                <a:cs typeface="Trebuchet MS"/>
              </a:rPr>
              <a:t>VDC‘</a:t>
            </a:r>
            <a:r>
              <a:rPr dirty="0" sz="1950" spc="10">
                <a:latin typeface="Trebuchet MS"/>
                <a:cs typeface="Trebuchet MS"/>
              </a:rPr>
              <a:t> </a:t>
            </a:r>
            <a:r>
              <a:rPr dirty="0" sz="1950" spc="-25">
                <a:latin typeface="Trebuchet MS"/>
                <a:cs typeface="Trebuchet MS"/>
              </a:rPr>
              <a:t>de)</a:t>
            </a:r>
            <a:endParaRPr sz="195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Char char="*"/>
              <a:tabLst>
                <a:tab pos="171450" algn="l"/>
              </a:tabLst>
            </a:pPr>
            <a:r>
              <a:rPr dirty="0" sz="1950" spc="55">
                <a:latin typeface="Trebuchet MS"/>
                <a:cs typeface="Trebuchet MS"/>
              </a:rPr>
              <a:t>Sistem</a:t>
            </a:r>
            <a:r>
              <a:rPr dirty="0" sz="1950" spc="6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Frekans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Cevabı:</a:t>
            </a:r>
            <a:r>
              <a:rPr dirty="0" sz="1950" spc="60">
                <a:latin typeface="Trebuchet MS"/>
                <a:cs typeface="Trebuchet MS"/>
              </a:rPr>
              <a:t> </a:t>
            </a:r>
            <a:r>
              <a:rPr dirty="0" sz="1950" spc="65">
                <a:latin typeface="Trebuchet MS"/>
                <a:cs typeface="Trebuchet MS"/>
              </a:rPr>
              <a:t>300-</a:t>
            </a:r>
            <a:r>
              <a:rPr dirty="0" sz="1950" spc="70">
                <a:latin typeface="Trebuchet MS"/>
                <a:cs typeface="Trebuchet MS"/>
              </a:rPr>
              <a:t>3400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 spc="60">
                <a:latin typeface="Trebuchet MS"/>
                <a:cs typeface="Trebuchet MS"/>
              </a:rPr>
              <a:t>Hz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250315" algn="l"/>
              </a:tabLst>
            </a:pPr>
            <a:r>
              <a:rPr dirty="0" sz="1950" spc="135">
                <a:latin typeface="Trebuchet MS"/>
                <a:cs typeface="Trebuchet MS"/>
              </a:rPr>
              <a:t>*ECE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90">
                <a:latin typeface="Trebuchet MS"/>
                <a:cs typeface="Trebuchet MS"/>
              </a:rPr>
              <a:t>R10</a:t>
            </a:r>
            <a:r>
              <a:rPr dirty="0" sz="1950">
                <a:latin typeface="Trebuchet MS"/>
                <a:cs typeface="Trebuchet MS"/>
              </a:rPr>
              <a:t>	</a:t>
            </a:r>
            <a:r>
              <a:rPr dirty="0" sz="1950" spc="100">
                <a:latin typeface="Trebuchet MS"/>
                <a:cs typeface="Trebuchet MS"/>
              </a:rPr>
              <a:t>*EN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70">
                <a:latin typeface="Trebuchet MS"/>
                <a:cs typeface="Trebuchet MS"/>
              </a:rPr>
              <a:t>300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65">
                <a:latin typeface="Trebuchet MS"/>
                <a:cs typeface="Trebuchet MS"/>
              </a:rPr>
              <a:t>440-</a:t>
            </a:r>
            <a:r>
              <a:rPr dirty="0" sz="1950" spc="70">
                <a:latin typeface="Trebuchet MS"/>
                <a:cs typeface="Trebuchet MS"/>
              </a:rPr>
              <a:t>1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150">
                <a:latin typeface="Trebuchet MS"/>
                <a:cs typeface="Trebuchet MS"/>
              </a:rPr>
              <a:t>*SAE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60">
                <a:latin typeface="Trebuchet MS"/>
                <a:cs typeface="Trebuchet MS"/>
              </a:rPr>
              <a:t>J1849/EVS2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160">
                <a:latin typeface="Trebuchet MS"/>
                <a:cs typeface="Trebuchet MS"/>
              </a:rPr>
              <a:t>VİBRASYON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150">
                <a:latin typeface="Trebuchet MS"/>
                <a:cs typeface="Trebuchet MS"/>
              </a:rPr>
              <a:t>*SAE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60">
                <a:latin typeface="Trebuchet MS"/>
                <a:cs typeface="Trebuchet MS"/>
              </a:rPr>
              <a:t>J1849/EVS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70">
                <a:latin typeface="Trebuchet MS"/>
                <a:cs typeface="Trebuchet MS"/>
              </a:rPr>
              <a:t>DAYANIKLILIK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950" spc="150">
                <a:latin typeface="Trebuchet MS"/>
                <a:cs typeface="Trebuchet MS"/>
              </a:rPr>
              <a:t>*SAE</a:t>
            </a:r>
            <a:r>
              <a:rPr dirty="0" sz="1950" spc="-30">
                <a:latin typeface="Trebuchet MS"/>
                <a:cs typeface="Trebuchet MS"/>
              </a:rPr>
              <a:t> </a:t>
            </a:r>
            <a:r>
              <a:rPr dirty="0" sz="1950" spc="60">
                <a:latin typeface="Trebuchet MS"/>
                <a:cs typeface="Trebuchet MS"/>
              </a:rPr>
              <a:t>J1849/EVS2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195">
                <a:latin typeface="Trebuchet MS"/>
                <a:cs typeface="Trebuchet MS"/>
              </a:rPr>
              <a:t>YÜKSEK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140">
                <a:latin typeface="Trebuchet MS"/>
                <a:cs typeface="Trebuchet MS"/>
              </a:rPr>
              <a:t>SICAKLIK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150">
                <a:latin typeface="Trebuchet MS"/>
                <a:cs typeface="Trebuchet MS"/>
              </a:rPr>
              <a:t>*SAE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60">
                <a:latin typeface="Trebuchet MS"/>
                <a:cs typeface="Trebuchet MS"/>
              </a:rPr>
              <a:t>J1849/EVS2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204">
                <a:latin typeface="Trebuchet MS"/>
                <a:cs typeface="Trebuchet MS"/>
              </a:rPr>
              <a:t>DÜŞÜK</a:t>
            </a:r>
            <a:r>
              <a:rPr dirty="0" sz="1950" spc="-25">
                <a:latin typeface="Trebuchet MS"/>
                <a:cs typeface="Trebuchet MS"/>
              </a:rPr>
              <a:t> </a:t>
            </a:r>
            <a:r>
              <a:rPr dirty="0" sz="1950" spc="130">
                <a:latin typeface="Trebuchet MS"/>
                <a:cs typeface="Trebuchet MS"/>
              </a:rPr>
              <a:t>SICAKLIK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58319" y="6932437"/>
            <a:ext cx="27781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35" b="1">
                <a:latin typeface="Arial"/>
                <a:cs typeface="Arial"/>
              </a:rPr>
              <a:t>Teknik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Ölçüler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9487" y="2462333"/>
            <a:ext cx="2588320" cy="427072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530" y="7649840"/>
            <a:ext cx="1937113" cy="259677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5555" y="7649840"/>
            <a:ext cx="1759108" cy="2324536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6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12" y="942318"/>
            <a:ext cx="2811780" cy="6540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40"/>
              <a:t>Genel</a:t>
            </a:r>
            <a:r>
              <a:rPr dirty="0" spc="-430"/>
              <a:t> </a:t>
            </a:r>
            <a:r>
              <a:rPr dirty="0" spc="-185"/>
              <a:t>Bakı</a:t>
            </a:r>
            <a:r>
              <a:rPr dirty="0" spc="-185">
                <a:latin typeface="Courier New"/>
                <a:cs typeface="Courier New"/>
              </a:rPr>
              <a:t>ş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9156" y="1875498"/>
            <a:ext cx="16305754" cy="840894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4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12" y="942318"/>
            <a:ext cx="2811780" cy="6540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40"/>
              <a:t>Genel</a:t>
            </a:r>
            <a:r>
              <a:rPr dirty="0" spc="-430"/>
              <a:t> </a:t>
            </a:r>
            <a:r>
              <a:rPr dirty="0" spc="-185"/>
              <a:t>Bakı</a:t>
            </a:r>
            <a:r>
              <a:rPr dirty="0" spc="-185">
                <a:latin typeface="Courier New"/>
                <a:cs typeface="Courier New"/>
              </a:rPr>
              <a:t>ş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889679" y="3237080"/>
            <a:ext cx="17655540" cy="4766310"/>
            <a:chOff x="1889679" y="3237080"/>
            <a:chExt cx="17655540" cy="476631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3900" y="4160222"/>
              <a:ext cx="9240765" cy="38426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679" y="3237080"/>
              <a:ext cx="8440929" cy="402070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2519" y="8584658"/>
            <a:ext cx="10995958" cy="120588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6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12" y="942318"/>
            <a:ext cx="2811780" cy="6540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40"/>
              <a:t>Genel</a:t>
            </a:r>
            <a:r>
              <a:rPr dirty="0" spc="-430"/>
              <a:t> </a:t>
            </a:r>
            <a:r>
              <a:rPr dirty="0" spc="-185"/>
              <a:t>Bakı</a:t>
            </a:r>
            <a:r>
              <a:rPr dirty="0" spc="-185">
                <a:latin typeface="Courier New"/>
                <a:cs typeface="Courier New"/>
              </a:rPr>
              <a:t>ş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009" y="2314970"/>
            <a:ext cx="8358263" cy="742301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8547" y="2314969"/>
            <a:ext cx="8285244" cy="74230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5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12" y="942318"/>
            <a:ext cx="2811780" cy="6540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40"/>
              <a:t>Genel</a:t>
            </a:r>
            <a:r>
              <a:rPr dirty="0" spc="-430"/>
              <a:t> </a:t>
            </a:r>
            <a:r>
              <a:rPr dirty="0" spc="-185"/>
              <a:t>Bakı</a:t>
            </a:r>
            <a:r>
              <a:rPr dirty="0" spc="-185">
                <a:latin typeface="Courier New"/>
                <a:cs typeface="Courier New"/>
              </a:rPr>
              <a:t>ş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7430" y="2332663"/>
            <a:ext cx="8583491" cy="74085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009" y="2314970"/>
            <a:ext cx="8285245" cy="74230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5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12" y="942318"/>
            <a:ext cx="2811780" cy="6540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40"/>
              <a:t>Genel</a:t>
            </a:r>
            <a:r>
              <a:rPr dirty="0" spc="-430"/>
              <a:t> </a:t>
            </a:r>
            <a:r>
              <a:rPr dirty="0" spc="-185"/>
              <a:t>Bakı</a:t>
            </a:r>
            <a:r>
              <a:rPr dirty="0" spc="-185">
                <a:latin typeface="Courier New"/>
                <a:cs typeface="Courier New"/>
              </a:rPr>
              <a:t>ş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7430" y="2332663"/>
            <a:ext cx="8583490" cy="74085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009" y="2314969"/>
            <a:ext cx="8285244" cy="74230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5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25"/>
              <a:t>Ön</a:t>
            </a:r>
            <a:r>
              <a:rPr dirty="0" spc="-450"/>
              <a:t> </a:t>
            </a:r>
            <a:r>
              <a:rPr dirty="0" spc="-265"/>
              <a:t>ve</a:t>
            </a:r>
            <a:r>
              <a:rPr dirty="0" spc="-450"/>
              <a:t> </a:t>
            </a:r>
            <a:r>
              <a:rPr dirty="0" spc="-254"/>
              <a:t>Arka</a:t>
            </a:r>
            <a:r>
              <a:rPr dirty="0" spc="-445"/>
              <a:t> </a:t>
            </a:r>
            <a:r>
              <a:rPr dirty="0" spc="-165"/>
              <a:t>Panel</a:t>
            </a:r>
            <a:r>
              <a:rPr dirty="0" spc="-450"/>
              <a:t> </a:t>
            </a:r>
            <a:r>
              <a:rPr dirty="0" spc="-260"/>
              <a:t>Alternatif</a:t>
            </a:r>
            <a:r>
              <a:rPr dirty="0" spc="-445"/>
              <a:t> </a:t>
            </a:r>
            <a:r>
              <a:rPr dirty="0" spc="-310"/>
              <a:t>Görünü</a:t>
            </a:r>
            <a:r>
              <a:rPr dirty="0" spc="-310">
                <a:latin typeface="Courier New"/>
                <a:cs typeface="Courier New"/>
              </a:rPr>
              <a:t>ş</a:t>
            </a:r>
            <a:r>
              <a:rPr dirty="0" spc="-310"/>
              <a:t>leri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7430" y="2332663"/>
            <a:ext cx="8583490" cy="74085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009" y="2314969"/>
            <a:ext cx="8285244" cy="74230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5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25"/>
              <a:t>Ön</a:t>
            </a:r>
            <a:r>
              <a:rPr dirty="0" spc="-450"/>
              <a:t> </a:t>
            </a:r>
            <a:r>
              <a:rPr dirty="0" spc="-265"/>
              <a:t>ve</a:t>
            </a:r>
            <a:r>
              <a:rPr dirty="0" spc="-450"/>
              <a:t> </a:t>
            </a:r>
            <a:r>
              <a:rPr dirty="0" spc="-254"/>
              <a:t>Arka</a:t>
            </a:r>
            <a:r>
              <a:rPr dirty="0" spc="-445"/>
              <a:t> </a:t>
            </a:r>
            <a:r>
              <a:rPr dirty="0" spc="-165"/>
              <a:t>Panel</a:t>
            </a:r>
            <a:r>
              <a:rPr dirty="0" spc="-450"/>
              <a:t> </a:t>
            </a:r>
            <a:r>
              <a:rPr dirty="0" spc="-260"/>
              <a:t>Alternatif</a:t>
            </a:r>
            <a:r>
              <a:rPr dirty="0" spc="-445"/>
              <a:t> </a:t>
            </a:r>
            <a:r>
              <a:rPr dirty="0" spc="-310"/>
              <a:t>Görünü</a:t>
            </a:r>
            <a:r>
              <a:rPr dirty="0" spc="-310">
                <a:latin typeface="Courier New"/>
                <a:cs typeface="Courier New"/>
              </a:rPr>
              <a:t>ş</a:t>
            </a:r>
            <a:r>
              <a:rPr dirty="0" spc="-310"/>
              <a:t>leri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7430" y="2332663"/>
            <a:ext cx="8583490" cy="74085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1067" y="2314969"/>
            <a:ext cx="8285244" cy="74230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5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25"/>
              <a:t>Ön</a:t>
            </a:r>
            <a:r>
              <a:rPr dirty="0" spc="-450"/>
              <a:t> </a:t>
            </a:r>
            <a:r>
              <a:rPr dirty="0" spc="-265"/>
              <a:t>ve</a:t>
            </a:r>
            <a:r>
              <a:rPr dirty="0" spc="-450"/>
              <a:t> </a:t>
            </a:r>
            <a:r>
              <a:rPr dirty="0" spc="-254"/>
              <a:t>Arka</a:t>
            </a:r>
            <a:r>
              <a:rPr dirty="0" spc="-445"/>
              <a:t> </a:t>
            </a:r>
            <a:r>
              <a:rPr dirty="0" spc="-165"/>
              <a:t>Panel</a:t>
            </a:r>
            <a:r>
              <a:rPr dirty="0" spc="-450"/>
              <a:t> </a:t>
            </a:r>
            <a:r>
              <a:rPr dirty="0" spc="-260"/>
              <a:t>Alternatif</a:t>
            </a:r>
            <a:r>
              <a:rPr dirty="0" spc="-445"/>
              <a:t> </a:t>
            </a:r>
            <a:r>
              <a:rPr dirty="0" spc="-275"/>
              <a:t>Yazılar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3256" y="2092368"/>
            <a:ext cx="6309546" cy="22305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155" y="2092368"/>
            <a:ext cx="6309549" cy="223053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4462" y="2092446"/>
            <a:ext cx="6309549" cy="22305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28256" y="5163728"/>
            <a:ext cx="6219179" cy="21985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2205" y="5163728"/>
            <a:ext cx="6219179" cy="219858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6792" y="8203182"/>
            <a:ext cx="6219179" cy="219858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8256" y="8203182"/>
            <a:ext cx="6219179" cy="2198583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108143" y="1638478"/>
            <a:ext cx="4685030" cy="107950"/>
          </a:xfrm>
          <a:custGeom>
            <a:avLst/>
            <a:gdLst/>
            <a:ahLst/>
            <a:cxnLst/>
            <a:rect l="l" t="t" r="r" b="b"/>
            <a:pathLst>
              <a:path w="4685030" h="107950">
                <a:moveTo>
                  <a:pt x="4684902" y="0"/>
                </a:moveTo>
                <a:lnTo>
                  <a:pt x="0" y="0"/>
                </a:lnTo>
                <a:lnTo>
                  <a:pt x="0" y="107673"/>
                </a:lnTo>
                <a:lnTo>
                  <a:pt x="4684902" y="107673"/>
                </a:lnTo>
                <a:lnTo>
                  <a:pt x="4684902" y="0"/>
                </a:lnTo>
                <a:close/>
              </a:path>
            </a:pathLst>
          </a:custGeom>
          <a:solidFill>
            <a:srgbClr val="F27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68532" y="10272198"/>
            <a:ext cx="1447328" cy="8683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569852" y="10569883"/>
            <a:ext cx="4149090" cy="4038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"/>
              </a:spcBef>
            </a:pPr>
            <a:r>
              <a:rPr dirty="0" sz="1200" spc="95">
                <a:latin typeface="Trebuchet MS"/>
                <a:cs typeface="Trebuchet MS"/>
              </a:rPr>
              <a:t>ZER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Elektronik </a:t>
            </a:r>
            <a:r>
              <a:rPr dirty="0" sz="1200">
                <a:latin typeface="Trebuchet MS"/>
                <a:cs typeface="Trebuchet MS"/>
              </a:rPr>
              <a:t>San.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Tic.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Ltd. Şti. </a:t>
            </a:r>
            <a:r>
              <a:rPr dirty="0" sz="1200" spc="125">
                <a:latin typeface="Trebuchet MS"/>
                <a:cs typeface="Trebuchet MS"/>
              </a:rPr>
              <a:t>©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2022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Tüm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Hakları</a:t>
            </a:r>
            <a:r>
              <a:rPr dirty="0" sz="1200" spc="-30">
                <a:latin typeface="Trebuchet MS"/>
                <a:cs typeface="Trebuchet MS"/>
              </a:rPr>
              <a:t> Saklıdır.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zerelektronik.com.tr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229">
                <a:latin typeface="Trebuchet MS"/>
                <a:cs typeface="Trebuchet MS"/>
              </a:rPr>
              <a:t>/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  <a:hlinkClick r:id="rId10"/>
              </a:rPr>
              <a:t>info@zerelektronik.com.tr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ME</dc:title>
  <dcterms:created xsi:type="dcterms:W3CDTF">2023-10-02T10:54:22Z</dcterms:created>
  <dcterms:modified xsi:type="dcterms:W3CDTF">2023-10-02T10:54:22Z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2023-04-05T00:00:00Z</vt:filetime>
  </property>
  <property fmtid="{D5CDD505-2E9C-101B-9397-08002B2CF9AE}" pid="3" name="Creator">
    <vt:lpwstr>Keynote</vt:lpwstr>
  </property>
  <property fmtid="{D5CDD505-2E9C-101B-9397-08002B2CF9AE}" pid="4" name="LastSaved">
    <vt:filetime>2023-10-02T00:00:00Z</vt:filetime>
  </property>
  <property fmtid="{D5CDD505-2E9C-101B-9397-08002B2CF9AE}" pid="5" name="Producer">
    <vt:lpwstr>macOS Version 13.2.1 (Build 22D68) Quartz PDFContext</vt:lpwstr>
  </property>
</Properties>
</file>